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  <p:sldId id="263" r:id="rId9"/>
    <p:sldId id="264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1288C-2D4C-4942-88A3-3FC3B17B177E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F6D9B9-8E71-48F2-80A5-7C7046061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http://www.learner.org/interactives/renaissance/index.html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6D9B9-8E71-48F2-80A5-7C70460617E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6BE3173-8D47-4E5A-82A1-D9A481D15299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53B4C4-D2A0-4925-8760-043827991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E3173-8D47-4E5A-82A1-D9A481D15299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3B4C4-D2A0-4925-8760-043827991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6BE3173-8D47-4E5A-82A1-D9A481D15299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B53B4C4-D2A0-4925-8760-043827991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E3173-8D47-4E5A-82A1-D9A481D15299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53B4C4-D2A0-4925-8760-0438279911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E3173-8D47-4E5A-82A1-D9A481D15299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B53B4C4-D2A0-4925-8760-0438279911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6BE3173-8D47-4E5A-82A1-D9A481D15299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B53B4C4-D2A0-4925-8760-0438279911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6BE3173-8D47-4E5A-82A1-D9A481D15299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B53B4C4-D2A0-4925-8760-0438279911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E3173-8D47-4E5A-82A1-D9A481D15299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53B4C4-D2A0-4925-8760-043827991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E3173-8D47-4E5A-82A1-D9A481D15299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53B4C4-D2A0-4925-8760-043827991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E3173-8D47-4E5A-82A1-D9A481D15299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53B4C4-D2A0-4925-8760-0438279911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6BE3173-8D47-4E5A-82A1-D9A481D15299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B53B4C4-D2A0-4925-8760-0438279911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6BE3173-8D47-4E5A-82A1-D9A481D15299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B53B4C4-D2A0-4925-8760-043827991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brainpop.com/socialstudies/famoushistoricalfigures/michelangelobuonarroti/preview.we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360.com/ShowVideo.aspx?ID=693312&amp;SearchText=the+italian+renaissance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8839200" cy="44196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How does creativity change the world? 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2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Michelangelo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1475-1564</a:t>
            </a:r>
          </a:p>
          <a:p>
            <a:r>
              <a:rPr lang="en-US" dirty="0" smtClean="0"/>
              <a:t>Famous Italian sculptor, </a:t>
            </a:r>
          </a:p>
          <a:p>
            <a:pPr>
              <a:buNone/>
            </a:pPr>
            <a:r>
              <a:rPr lang="en-US" dirty="0" smtClean="0"/>
              <a:t>    architect, painter, and poet</a:t>
            </a:r>
          </a:p>
          <a:p>
            <a:r>
              <a:rPr lang="en-US" dirty="0" smtClean="0"/>
              <a:t>Painted the ceiling of the Sistine Chapel</a:t>
            </a:r>
          </a:p>
          <a:p>
            <a:endParaRPr lang="en-US" dirty="0" smtClean="0"/>
          </a:p>
          <a:p>
            <a:r>
              <a:rPr lang="en-US" dirty="0" err="1" smtClean="0"/>
              <a:t>BrainPop</a:t>
            </a:r>
            <a:r>
              <a:rPr lang="en-US" dirty="0" smtClean="0"/>
              <a:t>- Michelangelo </a:t>
            </a:r>
            <a:r>
              <a:rPr lang="en-US" sz="1600" dirty="0" smtClean="0">
                <a:hlinkClick r:id="rId2"/>
              </a:rPr>
              <a:t>http://www.brainpop.com/socialstudies/famoushistoricalfigures/michelangelobuonarroti/preview.weml</a:t>
            </a:r>
            <a:r>
              <a:rPr lang="en-US" sz="1600" dirty="0" smtClean="0"/>
              <a:t>  </a:t>
            </a:r>
            <a:endParaRPr lang="en-US" dirty="0"/>
          </a:p>
        </p:txBody>
      </p:sp>
      <p:pic>
        <p:nvPicPr>
          <p:cNvPr id="25602" name="Picture 2" descr="http://www.biography.com/imported/images/Biography/Images/Profiles/M/Michelangelo-9407628-1-4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0"/>
            <a:ext cx="3048000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http://www.bookpalace.com/acatalog/JacksonSistine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156863"/>
            <a:ext cx="3200400" cy="270113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Sistine Chapel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Built between 1473-1481</a:t>
            </a:r>
          </a:p>
          <a:p>
            <a:r>
              <a:rPr lang="en-US" dirty="0" smtClean="0"/>
              <a:t>Named </a:t>
            </a:r>
            <a:r>
              <a:rPr lang="en-US" smtClean="0"/>
              <a:t>for Pope </a:t>
            </a:r>
            <a:r>
              <a:rPr lang="en-US" dirty="0" err="1" smtClean="0"/>
              <a:t>Sixtus</a:t>
            </a:r>
            <a:r>
              <a:rPr lang="en-US" dirty="0" smtClean="0"/>
              <a:t> IV who had it built</a:t>
            </a:r>
          </a:p>
          <a:p>
            <a:r>
              <a:rPr lang="en-US" dirty="0" smtClean="0"/>
              <a:t>Has 6,000 square feet of ceiling </a:t>
            </a:r>
          </a:p>
          <a:p>
            <a:r>
              <a:rPr lang="en-US" dirty="0" smtClean="0"/>
              <a:t>Michelangelo painted it from 68 feet in the air</a:t>
            </a:r>
          </a:p>
          <a:p>
            <a:r>
              <a:rPr lang="en-US" dirty="0" smtClean="0"/>
              <a:t>It took him 4 years to complete the project</a:t>
            </a:r>
          </a:p>
          <a:p>
            <a:endParaRPr lang="en-US" dirty="0" smtClean="0"/>
          </a:p>
        </p:txBody>
      </p:sp>
      <p:pic>
        <p:nvPicPr>
          <p:cNvPr id="24578" name="Picture 2" descr="http://friendshiptours.com/images/samples/st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191000"/>
            <a:ext cx="3362325" cy="2514600"/>
          </a:xfrm>
          <a:prstGeom prst="rect">
            <a:avLst/>
          </a:prstGeom>
          <a:noFill/>
        </p:spPr>
      </p:pic>
      <p:pic>
        <p:nvPicPr>
          <p:cNvPr id="24580" name="Picture 4" descr="http://www.artbible.info/pix/sistine_chapel/entran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43400"/>
            <a:ext cx="18669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Imagine the challenges Michelangelo faced while painting the ceiling of the Sistine Chapel. 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Tape a piece of paper under your desk and draw a detailed picture for 10 minutes.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do you think it must have been like for Michelangelo to paint the ceiling?</a:t>
            </a:r>
          </a:p>
          <a:p>
            <a:r>
              <a:rPr lang="en-US" dirty="0" smtClean="0"/>
              <a:t>Explain some of the difficult conditions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Renaissance?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Renaissance 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4724400"/>
          </a:xfrm>
        </p:spPr>
        <p:txBody>
          <a:bodyPr/>
          <a:lstStyle/>
          <a:p>
            <a:r>
              <a:rPr lang="en-US" dirty="0" smtClean="0"/>
              <a:t>the revival of art, literature, and learning that began in Italy in the 1300s and lasted into the 1600s.</a:t>
            </a:r>
          </a:p>
          <a:p>
            <a:endParaRPr lang="en-US" dirty="0" smtClean="0"/>
          </a:p>
        </p:txBody>
      </p:sp>
      <p:pic>
        <p:nvPicPr>
          <p:cNvPr id="3074" name="Picture 2" descr="http://i.infopls.com/images/Europemap-201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622282"/>
            <a:ext cx="5638800" cy="4235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the Renaissance…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Europe was in the Middle Ages</a:t>
            </a:r>
          </a:p>
          <a:p>
            <a:pPr lvl="1"/>
            <a:r>
              <a:rPr lang="en-US" dirty="0" smtClean="0"/>
              <a:t>Dark time period</a:t>
            </a:r>
          </a:p>
          <a:p>
            <a:pPr lvl="1"/>
            <a:r>
              <a:rPr lang="en-US" dirty="0" smtClean="0"/>
              <a:t>People were sad and poor</a:t>
            </a:r>
          </a:p>
          <a:p>
            <a:pPr lvl="1"/>
            <a:r>
              <a:rPr lang="en-US" dirty="0" smtClean="0"/>
              <a:t>Bubonic Plague (“Black Death”) killed many people</a:t>
            </a:r>
            <a:endParaRPr lang="en-US" dirty="0"/>
          </a:p>
        </p:txBody>
      </p:sp>
      <p:pic>
        <p:nvPicPr>
          <p:cNvPr id="18434" name="Picture 2" descr="http://www.sacred-texts.com/etc/fmma/img/crusa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657600"/>
            <a:ext cx="3390900" cy="2857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00800" y="5980837"/>
            <a:ext cx="24384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>
                    <a:lumMod val="85000"/>
                  </a:schemeClr>
                </a:solidFill>
              </a:rPr>
              <a:t>Famous Men of the Middle Ages</a:t>
            </a:r>
          </a:p>
          <a:p>
            <a:r>
              <a:rPr lang="en-US" sz="1100" b="1" dirty="0" smtClean="0">
                <a:solidFill>
                  <a:schemeClr val="bg1">
                    <a:lumMod val="85000"/>
                  </a:schemeClr>
                </a:solidFill>
              </a:rPr>
              <a:t>by John Henry </a:t>
            </a:r>
            <a:r>
              <a:rPr lang="en-US" sz="1100" b="1" dirty="0" err="1" smtClean="0">
                <a:solidFill>
                  <a:schemeClr val="bg1">
                    <a:lumMod val="85000"/>
                  </a:schemeClr>
                </a:solidFill>
              </a:rPr>
              <a:t>Haaren</a:t>
            </a:r>
            <a:endParaRPr lang="en-US" sz="11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1100" b="1" dirty="0" smtClean="0">
                <a:solidFill>
                  <a:schemeClr val="bg1">
                    <a:lumMod val="85000"/>
                  </a:schemeClr>
                </a:solidFill>
              </a:rPr>
              <a:t>[1904]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Renaissance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752600"/>
            <a:ext cx="8153400" cy="4495800"/>
          </a:xfrm>
        </p:spPr>
        <p:txBody>
          <a:bodyPr/>
          <a:lstStyle/>
          <a:p>
            <a:r>
              <a:rPr lang="en-US" dirty="0" smtClean="0"/>
              <a:t>As people got healthier and the population grew, there was more time and money to focus on the arts and sciences</a:t>
            </a:r>
            <a:endParaRPr lang="en-US" dirty="0"/>
          </a:p>
        </p:txBody>
      </p:sp>
      <p:pic>
        <p:nvPicPr>
          <p:cNvPr id="1026" name="Picture 2" descr="http://designergirlee.files.wordpress.com/2011/02/italian-renaissance-pain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352800"/>
            <a:ext cx="4343400" cy="3257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766048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came out of the Renaissance?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191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During the Renaissance, scholars, writers, and artists took an interest in the writings and ideas of classical Greek and Roman culture including:</a:t>
            </a:r>
          </a:p>
          <a:p>
            <a:pPr lvl="1"/>
            <a:r>
              <a:rPr lang="en-US" dirty="0" smtClean="0"/>
              <a:t>SCIENCE</a:t>
            </a:r>
          </a:p>
          <a:p>
            <a:pPr lvl="1"/>
            <a:r>
              <a:rPr lang="en-US" dirty="0" smtClean="0"/>
              <a:t>MATHEMATICS</a:t>
            </a:r>
          </a:p>
          <a:p>
            <a:pPr lvl="1"/>
            <a:r>
              <a:rPr lang="en-US" dirty="0" smtClean="0"/>
              <a:t>ARCHETECTURE</a:t>
            </a:r>
          </a:p>
          <a:p>
            <a:pPr lvl="1"/>
            <a:r>
              <a:rPr lang="en-US" dirty="0" smtClean="0"/>
              <a:t>ART</a:t>
            </a:r>
          </a:p>
          <a:p>
            <a:pPr lvl="1"/>
            <a:r>
              <a:rPr lang="en-US" dirty="0" smtClean="0"/>
              <a:t>MUSIC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http://t1.gstatic.com/images?q=tbn:ANd9GcQlmWCC8V8qUOmYICdUGZ5Ty_xW-uhPaxelibzXWgM08DOlmm1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819400"/>
            <a:ext cx="2743200" cy="313508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5638800"/>
            <a:ext cx="5181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dirty="0" smtClean="0"/>
          </a:p>
          <a:p>
            <a:pPr lvl="1"/>
            <a:r>
              <a:rPr lang="en-US" sz="1700" dirty="0" smtClean="0">
                <a:solidFill>
                  <a:srgbClr val="00B0F0"/>
                </a:solidFill>
                <a:hlinkClick r:id="rId3"/>
              </a:rPr>
              <a:t>http://www.learn360.com/ShowVideo.aspx?ID=693312&amp;SearchText=the+italian+renaissance</a:t>
            </a:r>
            <a:r>
              <a:rPr lang="en-US" sz="1700" dirty="0" smtClean="0">
                <a:solidFill>
                  <a:srgbClr val="00B0F0"/>
                </a:solidFill>
              </a:rPr>
              <a:t>  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Renaissance Fashion-Court of Charles VIII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358259"/>
            <a:ext cx="2057400" cy="249974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during the Renaissance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766048" cy="4495800"/>
          </a:xfrm>
        </p:spPr>
        <p:txBody>
          <a:bodyPr/>
          <a:lstStyle/>
          <a:p>
            <a:r>
              <a:rPr lang="en-US" dirty="0" smtClean="0"/>
              <a:t>Meat was served only during special occasions</a:t>
            </a:r>
          </a:p>
          <a:p>
            <a:r>
              <a:rPr lang="en-US" dirty="0" smtClean="0"/>
              <a:t>Salt was available to only the wealthy </a:t>
            </a:r>
          </a:p>
          <a:p>
            <a:r>
              <a:rPr lang="en-US" dirty="0" smtClean="0"/>
              <a:t>Jousting was a popular sport</a:t>
            </a:r>
          </a:p>
          <a:p>
            <a:r>
              <a:rPr lang="en-US" dirty="0" smtClean="0"/>
              <a:t>Women began showing hair again, wearing pretty veils and jewels </a:t>
            </a:r>
          </a:p>
          <a:p>
            <a:r>
              <a:rPr lang="en-US" dirty="0" smtClean="0"/>
              <a:t>Men wore puffed sleeves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9458" name="Picture 2" descr="Renaissance Fashion-Court of Catherine de Medic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724102"/>
            <a:ext cx="2971800" cy="3133898"/>
          </a:xfrm>
          <a:prstGeom prst="rect">
            <a:avLst/>
          </a:prstGeom>
          <a:noFill/>
        </p:spPr>
      </p:pic>
      <p:sp>
        <p:nvSpPr>
          <p:cNvPr id="19460" name="AutoShape 4" descr="data:image/jpeg;base64,/9j/4AAQSkZJRgABAQAAAQABAAD/2wBDAAkGBwgHBgkIBwgKCgkLDRYPDQwMDRsUFRAWIB0iIiAdHx8kKDQsJCYxJx8fLT0tMTU3Ojo6Iys/RD84QzQ5Ojf/2wBDAQoKCg0MDRoPDxo3JR8lNzc3Nzc3Nzc3Nzc3Nzc3Nzc3Nzc3Nzc3Nzc3Nzc3Nzc3Nzc3Nzc3Nzc3Nzc3Nzc3Nzf/wAARCAB/AMwDASIAAhEBAxEB/8QAGwAAAwEBAQEBAAAAAAAAAAAABAUGAwIHAQD/xAA7EAACAQIFAgQFAgUCBQUAAAABAgMEEQAFEiExE0EGIlFhFDJxgZGhsRUjUsHwB0IzYnLR4TWCkrLx/8QAFAEBAAAAAAAAAAAAAAAAAAAAAP/EABQRAQAAAAAAAAAAAAAAAAAAAAD/2gAMAwEAAhEDEQA/APYJNvX7YFdjewvgyUCxOF9TJHApklkCoNyzWsMB9ZyL+t7gYzZiV2UgHexwPDmVHMw6NXA5J2USrf8AHOM83kcZdK0cpjYaQSALgFgD9NicADm+cJGNEU7Rpq0mSPdifb6X/I9OQWznNcvZVqTBPC19DshGoc8i1j7WwDWJHI/VIa0axqtja12Oq32NsMEjSqopIXF0sSVtsNrg+2A1bxIs9NJA9O8UrKQDFJsCeN9scU7UUmmJI5QCQLl3HPFjft7Yk1qJoUmMwZhAis0lhY7XsLfXbBHxaIrK0jKYbSE6T5B9b7cYBpk9XLFm8EMctRdXjRXDDSVZgCpHJ2IxYVwZ4bBQx4/bHn9BWRiVmZGsLOkwPcG4/G2PQhIGiUmzEKLkDY/TATLPI8wupNwNLabAj69+MOaZUijVwp1mxONiY3YjUFVVvpNgPuMJc+zmSKqioaNyjqBJJIqg7HYLv77/AGwBniWob+C1OoAX0/8A3GIaOVwjhwTqckW7C2GGY5nVyUpjqKx3Q6bqVABNxgK6OkhsdwVsB6jAG5QoFfIfgpa9+mbIr6Qo2vfcc9sUEVRJFdUyCpUM5varOnc7t8/qb4U+Fp4oKt4ydIaJrHvtb88jFLAqwRrF1C2hFHzXvYWvucBhFVVRX/0VhYXs1Xcmwvb5sK/EWbzQUsVKcvennq5hFCqy69Y3uT5vl2t6m443w7g1U9OqNuy7agb3uScLGNIM0gIiAlpGaoIYXJSRXvb/AN1/x74BfWVNSMtohLRCJVCL1OprJOj9tj+MBPR1lTQTywRsqRIZNZHZdza/PGHUQjaioY8xhhmneRI44WkCq0nF+N7WYnfgHbjFN8LJo0sYlBuoUXa/qBx64CV8PnLpKOSpkiEdRTSFKgTC2hwbXA/pPIPvvgfxPm3TzbLMsp6e4qZW681t0RSuoKfW7Lcnbkc4XeJqbMaCSf4aFWbp2jkDg/EWIKlQ3DaVGqx7XHOCsmpp6+QS5vWU9NTU10MhdVaU6ltpuAAlym4JuTbbAfM3ymoiQyQsJYDex/pvzf0/b6YnhVS0siMY7SQkMVbbjF3WVGX0ldRJT5vE0AhfrhJFYxgsoVzvsAdrnbc4mfENTlU9XRw5JXUeYpVB9alrhGFt1K2sLE3tfAUfhrOUzaB0WNonhYKVLX54sfzhyySNbRxiO8HEwCGSnYNDVqpYO/mDLffj64tacFk8mkAG3ma2AbFrre97++JbOqpq2OXokGKIalJ4dhwfoP7X9MaVmYsKioZmm6LQsqqHtZrDf24P+HACsVRSCNG21rC398Atr6D+StRcaJANXJ0MRz9Cfx9DhY8stEdPVZd7gXOkfbg/jFLBJLLWlZgq05j4H9RP/bC/MKIpPPAj6oFayK63IBF7X++AGjYVkbmORUNhqVd72N7jfBcJshRlte67HkHv+uF0NGISGi20i4Or+1sMI5Glhj6iWmZSTpGw34vxf2+v1wCBuqBKttLyoFKXF10jt72GPrv1ZajY3mTpkiwtyd9+PNjnxTJIlJehqAtUgDBhpZBfYhrH0J4vxffBWV5Y8VFAslRJKzo0jVFuSbECx34IA37YDvL5Yo2SNiCwUKX06dR/bthxlObyGopqFUQU6J0mAG4YXP232t6YVvl7uYrlo2kUneMNptbnf39+MBxQikrDIHOhQGJJ/wBxFz/bAPqDODN4jzgwK0tNSw2KBdLl0JBUX7bHfvq9hgJ5Z2lDywus0x3d106ydwovvcAcegwo8KzvH4slVZVL1oczHs1tW4HvsftiscU5dZJdJvJ/Lv8A12PHva+AR5k0nwrxiOW+tT5lNgNQ745jo6sKH+EqCHayMFNmJOwBGxPth1mUQNDK1xqNgNt+RhbltTXxwJeslK9Uut99NiQDv6AWwG2RUs6VuuoiaNSG3dbE+v1sN8U8k0RVgZU0qmslyB5bc/TbnEnVVdRAqkZt0XjQkdQLbzW1AbckA+xtxhTFn00cg6ma1DqU0gwqdhuBuOxucBfrURLfqaNyove3mf5fue3r2wqrYKaeskljqE6kVOYhIjiyWYlgxvsP6j2sD2xKRZpXzVdRS1FfViwSRJDOT1ADpGwtuDb3sy4/HNhBKJGrZCSOlJ1BrUqzea173NgT725wBhSkiy6OSpJUSyCJWkkY63VlJYMT33IYc7Ec4FbJaQyKUqa1dJLC1XIQCfYn/N8BVWY1Bh+CCSTBCWHAAW+w127arenFztjiKsqxNFHS0M95JFVVRxsG4LLa4ub2G5IFxgEVdkxirp4op5jGG/lmSViwFgbD0Hbb2xkuRq6KJDGAo0jUlyO3ftsPxbDKSSpqqiWpkkjiliDXiGoE2tqbSR2Fj97ckYzmo8waJGlr3EFUCIj0tAZDezAk83vv7cbgYDvw7T0/hvMmqjF1oHiMU0ai5sxHmA72NvsSMUEdLS5OcrqGquu9RC7xwqlvKxjLWt2ABH3t3xP/AMErAsHxdVIkciMY5Te2zaWYm/AJH9sNKbIZlgoJ55XSanMi3QhrpfylTuOLd++AeeCMghowKueKMyomgMy7lreYi/4H0xaR7L3+6XwB4dQ/w2Az3JAsTbci/OG5iiNrzOLD3wCyVA0TDgsCNjucBSA6SDe3r9MbmRTGvmtcWvxa/wDbCnOM5ostKpUVOpnsQsZ1kg97YAiWURqXZgVXfddx+MYpmC1TTS1nXp0jX5UgPnFudTEBbe/OFlD4goa2oEFPIRLY6VYaS9uQN+fbBdfG80bIFgLg2BnTWtvoCPTAK8wz6OmpQaeGpRRYAyMjMfS2gsp9ze34wPB4hpJYpzWV1JRU7sQYHo5HSUaQSxddi3/LYmx47juWikWkl+Mmy8xqhZv5MgC2FybFzawufbfEzS5RD/Esry+Wv0zzyPTR6EOhAXJuwN+5HIOwXjsGmf5uubZgodzTRs5WTShVox5VuFPmX1Ax6JlctLNSoKGXqxRXhD7sQV23Lbk7c4nPEvWSuhy2vr6PMcwnqFRGpokZli2Bcnp6Yzck9/pvsVPmUWSCOiWcSOmoyJ5b6Lbea3zXAudyfQYDDN6uto6sOJAZYSCL3Ata24O1zf34wGtcAh1kMZkOpWU6UYH09Nxv7fbGJzN80Vq2moppEjjYyzQEWJK2Oo6bWA1XFri3OOI81aqhj6NOb9O9pDGwVtWk7dO5F+11IsNzfAYCtmoa+nqI11uP5i3XYHcHcfXj3xWeHMxasr6gS0snQllMsci7rG9raT72t+ThJ8eut+plVOqG6xlk3Udzsovf0FreuKvwFNU1VPVnLzTUkKSWEZjMu+kXNyw9vxgC68rLTGOMEtYXAU4nZGzSImmoqKVrbiQLsNzfm39Q/Bx6DNBm5CiGuowRzrpG49LiTC6UeJ4o2ZqzKmW5JcwupUfckYCArMtrq2QSmiqWKspMbx6VY2uCP/kwu3pvzc/ocvlSB5DltUpCjWpQu24sSo4J3PY9jigq/GWZUUMcckVNMoKo1XJMY4ybEs9iAQBbjvtv3wipvGWa0+Y664GeCHU0sUBVWkJGlSoJ3AuTbY977acAj8R1opFSCenENfULpXUpRwhcnYWBsxvfexsQdV8fMnzGpVVpq2WlkpZ21QieIEatjoZrkqObE37j0x6DS5iniXLZBR5fNULJH5TV2jjJJ0qCxP8AV6AkHtgKojafw8MnFOsuXSCfpVINngcxCZNLdvLq+tz9wV5O65l8XSCB1aN9cscm76eQwIBB7b3B9BijhpaHrKxaeOc2kBWH08oYnTt3te17HHl/hCsmnq+oczjy6XoxmKaZhbWDYi2wKsATa/Y8Ys8u8QyySU9DmlPPJOxEY+Em6sTjbzaQSSLnb8mw4BktBDIIi6wsS6xv1IyxuVv+/wDfBeQ5LR5pBLJXxmUJpjSJiWjRQgOlVNwBcngYXZdllW0klTDBmcZLr/xZwq6goBKqzXA2A97emKfwzTVdNDUrPA0J6o0XIN10gXuCcB3Pk2UwVS9eniSBKeV3LgEABkN7+m98TviujgSqgipDoiK3RVsAwKr7cb4aeKa6SacZTRSwRTVUUlKZpG+RnQSbKCCTZV5sN/bdNmM9XLT5e1VFBHMselRFIWBRbKG3AO9r9+DvgPtDmVfRqsS1OuIMFAaIHb0FrfnFTS18dXAksTwoCBdJQNSkgGxF9jYjbEjS0VRVQs1PTzVEkLq2iPSN7GxufofyPQ4MpsjzSKKwoZWBNxqMVxfsSRv9fSw7YDSsVp4gqyFLjc3t9rYic48N11XmAXU/SfYyRsAAPe/17YtjLIztIsTsrNeyKTb8YLpKOnqYeq2ZRPdtHRpbvJew23A0ncbkW3wHnOU/6Y5pmeYtFDVQQQIQC+5LWsbWt6b37XG24GKnMaBvCNDEc8zOpqChjWS8yghSbbEoSxAubWJ+W7b49DoqdsqyyX4WBVrGiZliAL9MWJW/cknnuTfEvHlQkqVlzbNKuQxzNK0UkcQaQgELZbX3udmvYG3c2BP43pKOk8PUlbktW1alRUFUL6ToKBiRdbDYqQR+uPM8zV46GuqZZjrmpoIoY41a1iyOXJ20gaLAG5u3sMe4y1uXyZPJT6aenymnYmSWQ/IRckqe7b3J45+/kkzwPmkAjMSqwlp46RSTIYmVyoKhRa/lsAL8C2AKySqz+ro6aig6bSV7qpbporzXY21Pa+kkfr64s4ckyLwnXxSZmIMxzJt5U0mUobAqqRDcm1vMRfg7DGGcZdX07w0+Z1Sx5PSQMt4KcgUhBUKhO5ZmOqzLexO4PY/Ls0Wm1LnEFTqmZXkraaLz1ChFW0lgCfKQNrna/a+A/QV9PV5jWzrSmSRqQy0tDIAZF1i4XRfY6ALDa+gDtiLp0r818TS0VRtJAHapZ5FisWJsCbEgDjSLm9t9icNc18RRS+IqGro6WaWrgrndalW0xCFlAe/cW07bcE23sC88JxxPPmdbEqq9TMliAAdFiVPGwN7j9zzgEByJZuvFAkJeMAF1roxfnYEjc/XFB4Oiqcp1UMEdMTOxcvNUI2kBfVAR6YbnRFPIzzaw4GoOgYC1/wDv+mM55qad42IiKREtYwbMSLevv6YBw01cImKJRGy7gSHfbjjER4vObTJDXyU5jpoqdagyQSsIwAWP8wkWawtYWPO3s4mmpQjH4SnJ1EHVCAP2woVyIUV6eBgRYhdXmNhuRgJec53UJ8VFDTVkSOp1s4GpT7Egg3J3t2+XFBlOQw1FXBl9blzNFmtOT1ww1wBNJVhxdQx821jrUeuDFknRFijnIWNdKq0aEW2244sMERU+ZS1FDTrJTrUV8RnhjAWzKLE9tvmG1+xtexwElFqyLxG2XeIZVio5qlfi5We4uLFJtjaxIXa22xNrHDDPfE8FKK7LqKohpqOrGhpFN2fQWRVjvbylNF27e++C/EfhuvKpS1MtO9wBLIpP8r3J4uSwPrxxsMSVPlLwZ7URIECrTGJmNjp0tqvve97/ALfYFnh/Mocq8QxvGp6TKITCBqYIWPre5APfbb749hyuqp5USrhp9eoHTLHAA3JB39LjHkWfGQUlNHRtoZV02iOkErs1xxuSrXue4+tr4YrK2bKI6aaCtieljSN3eVUgPYWO5vtuANsBS1uZUYVIKpKj+dJZVKMpNt737ceuJo55mVNmfxc8jSxUdQVWnE7XZXvseLgADY33Aw2ny2sn+HbrQA676ZJrnbcr8o3tvY22wBXyzUgejqyoYOxCGONm1Fl78jcSXIPJFuDgC/EFfLVZuqRVbQWlUxaYrlWEWxFyRyxFjfCXIqySroYvih/NjjCKQLHSpI0n6HVv74GzKsnjrhMZIeiwPTiewZlPLNtsRZbY/ZJWUFTXx/CV0LSaxHYsBYE3vv78/XAeg+GA2X/FGpUKJLBArKeNV+/vihGZ068g397H9mx31EkZSrKVPDg3BF8aKzgfOcBFDxD4fpeqs2YQI0DBHGq92NzYevB4wly6PP6egzKvyanSjjqJWqEWVCaicFr790FuBzvbbD+k8KZEGEv8NpnZW1JqiFk+gw7kliT5nG/a+5PtgJKbxJmU1IYqajm6cMLT1RC9JYQouQdf+47/ADX4wDBnNFW1NNCivFRT6TOVbU92aw1tybG9wLDnY99s98O57meb1cpz5IsrmUItMIyR0tI1KRxueTzz2ONa7LqIUkNJHr6UESRmOGyCoRbBVftyAf8AwcBK/wCqfiCGumg8OZTr+EiIafSNntxb13F/thfk1FWZNmfhauzKJ1Bm6sZZTfQdQF99jsDbsCOOMVdHNSVue0FJX5AotJ0qeWXR5WAuCNtlFubH1FiNmf8AqFl8ud12X0WXdOcU8JCLExD9S/NrHbje+1t9iSAYeI6OXNPEEJ6EYyxlWrkmZ9KzuoAEJYXO1g1u4ZrYVeNMwpcrjmqkq2gZYBqTUChkAOlNJ2LEdvre4GMPEuY1fhPL0oTVvX51L8yRMVggBFySo+Y2tseedhtjzTO2zLMYErKylHRjVgUZbuFIBJC/7fqLG/tgPQfBNRRV+X1hmhhqI36ZDsAdS2uAfSxHHINz3w9jkgoqT4PLYYKOJdwsZUAf5fHkmW0niHK0gny3UBpDJLC6lXU+ov5hbsfU2xS0/izqVcFPmlFHTTuLmUtpXVfbUCNr/cYCw1synURts2je4Pe3pjN5EVlBcXsPKTbC6Wd0syvDEeSWHmuPTt3wDU1FQQ/UJOk7k7AX7HAPJ5dUdi4UepYb+wAwFMdVihR1HCq+/wCPXC0tPKdJKgNzGU339Lb7frj6tJPGzHqnc9wRfje/03wBQqR8yK25N7yWIxWeHEiky6gqaiIfGCZooZWP/DW7FL++rWAP+be/GIxm6YAkKFhv5Y9vza3phpk+YR1eT0sEyGOllrC1pFFro7LbfcXKkDvc9trgyrpqlZ46erpypkhlmGpQsjOCo/3HUPnax52a9xbERmwbLq+ukTrST1LlZdCswhAI8oNt/U29bWxQ5hLSmqmlqIJIj0rpPNIZNOx8pNvNuADe9x9sS+fB8zz9TSNKqwher0ZbSSEXLkG+5LMNvRLjci4GeAYDVrSZjPSiT4eGWdFkUy+ZCTqAHzWup9boLcYrI51kUU8SSsZNYTqMuhXI8xe297rqIseLCwwi8K5xSCmFVEy09HITTpLqssfyllc2upZQLE7WB3xT0s0E6yCONJenECugK4ldmXUyC9j7Df2IvfAaz0sUKTS1DLO9PJomZnZnZ9VkfTvbzHtbY+2kRvjrIsxirJq8w6kQag80Tki3Oll233Nj3Ppthh4izaOgoqOjETx9WcSSIRZ7o3LiwBB3IYAEhSD6EjwdnS12X19LUlpaSWUqI3UKVdidJ2Xa5ubdhf6YDznL/DueZtK8lHQ00wuXI6qhjYDffe/b9PS65cvneVo5opY51GqVHQK0JI5IPH398UZTNfDWdCmmqJIFkJWnqAQFIv8AMDYg2GxHtvzi0hzZcxelOeZNS1pcqPilIRkViBrZbXAHJscBLeHc8z+hpUoaPMh09wWGldPY7sLA8bA3J3tzj1XKKzOZqCKSSehqCw/4gcH86bC+OoMjyumkaany+BHbk6dV7fXDCHrwRhItKqOwtgA5aKeFFjgmaQnfz3AsffA8tJOkTT1MsMKD+s6iT+5w4d6gSovQkePu2obY6iZZkICrIL7ixOk4CUno4KxXEvVhF/LKsRAf0O4/fCl8oy+ObSuaMzs1rJIg377EHF2aWMEBHnQKLeWeUAfrjhqOrsWhn/22PVUNc/8AVz+cB5lnfwVF/KSolknUG4YWt6HUtrYxyjxRmmTQH+EzJFE9hoqlMoFv6STcbD1tti4znw/FW9RpaWnWZxvLEbEH33txiZbwVWq7tG8IS9gGiv8As3OAn66umFUZpnMs07szyMTc33JtfYe3tgFjKZSR273O9jwcUyeE8xjkBkmhEduBCxv7Gx/f0xtHktOCwLIZeI4xG25vxx+v3wE7SUjUNPFBGJXVwSNa6Qlrgqp4Ivf0t2xhH8hhnOuHTa7Ldf174oK7J3oX6k9a6wNfTDIW6cbE3JUEjSSbE7C9uThBWQinFoWMwAGlkBIt9D9PTvgN6GVqWmZPi5amIy6Y4ynnCegcngWOx5AFjfbG6ysESWlcGF+GFwbfS1sLIYKuZuoaGoVAwOvSynkG/sb8dxhjGjrBGIKGqVbjVG9wAdvffjAFxymMXKySeXu1tvXfbvjRKjyu7Qm+wOpr77X/AGGMqSmlkkLagoBF1YEcWsPxfnvbBS0rMRsrMTq24tv6m3OABzotLRyLE5V2XaTYBQCCTe/bnGvhTPaeaV8vmo3kymZbrMqFunKNtZFt1bygjsQCOLgXxDDPGIEVIykhHUhJs8oBBsp42AY2+u+DaF6T4CKenlC0oUNGyEqiC9hbi30O+AMzjw9nENJJLl9PTz64wypFUmQc3Bsba12tfcb/AGwg8PhY6ZmvI9RYzMDfUpJ+Zhbbf98XPhjM4oytJWSEU0nmjkU7wv6r3HAuPr9wvElUuWeJYoo6N48xkOkVVLMFRiCPnXmxUgk/bbcgEeQxUlLm+ZuBHMlQWSry5wGjkBsRva4NzcehY8g4o6PIaSonE2T11RCY1stNVIxMIN9ldSdud7HbvhhmFRR1zCSr0SCMMFljAVtPA0OALggXsCd9rHa6HO6qipqV1lqWp2Zf5bPMEkRedV1tY/S3174DXNPCFZXQOs9ZTrsAJTO50heALptb9PvhNTZa3hgrJJm2Xy0UsojKEM8jseBY2BHJOoEDc4IyLxd4pfK5ssoZvjKp0ZVrJtLCkFwFJO+snzW27DbnHyhyKukqvjM7zFa6cG6lkGkN/UFsBf3IOApckp8vz/LI8mzajSrjJaSoMhu0LkXZw9thfsd+fTENlsw/i1TQZDTV00Ak0k1qhJY0uAXIABAPYNv3+lbRU60s0kvxEzu+1yqxnRYjT5AARueQT78WfU+arGGYowcnfg3H1wDDLkkXLqVHB1LHpNxY2BIA+tgMFi1rG9xhBJm7aiRezbAnt9cHUuYl4rsu9zzgCamrh3jmhkLcgFb+ncffHIaM6WWOSMWBOldh+cdNHHPHpkU2Y3B0jGPwKLGVVroo40jf74DXqJGXOuUg2BjZTb840jqUb5kF+CBY/jfCqWIwTLqRbXuCFOw9/N9cEy1ZUj+YTcb6UuQPzgDbxb6SeLfLfkeo+mBSJSBodfMt1At/nbA3xaHTsR3v02Hb1x0KhWt0irWHysLW339+/wCmAJkjbTYjyAi9uT63wHPSy1Ebo9TJGzH54gAbX4Gx398FJLqBdQo4/wBoxqJCunY7kb/jAS7eEKV6sNURrOAhUioMkhtfa4LW79rffDOn8N5fBThDltMxtpJSJtwD6sT++GXmCNpJVbb+UWI/TGbQ6ikrF0c2DFJPLYcbXOA2iyrLkQERaEPyhFA/IGP02V07Op8zJYg6iCMCpJLGARWTxggDS4DA+/HvgkSVqm8FRCQST5k2P4IwAsmQ0LDSEYSAizLYYwn8Pxsw6MiaeN+SfTDX4qZNPxUIXjeKTUAf0x0ai6BI9TNa+lew+t8BMVGXROvSqCJBG/8ALVjuDvzvxY4U1WT5cJWcTFbi7RR6dNyb8AXHHr68Ypq+GO7PLRSyf9T2F/8AD6Ynaylo2TqNlABa7HdhY78W+nNsB8aShpYwi9RFj8qSRvYqe2/rbvjOly3KJK+SuAkklldpJJJJGLMx2Nyb4EFdk66BJSOratICNJqJvbYWtjA5nR0svXpZquAOA38yPUvqTfnm3bANc0zWnerTKqWe1TKCNInClRpvcXH7Dex4scfMs8P5fRAVVVEtXWnaSpqNLsfcf5f684m1zinSZpFpUV5WZ2mKHqNfudzfiwG3AHbHc1c7M8weVwqagD2BJFzcjfY8H9MAT4dlaira6ieERrHI0mpjuwvpXvxYdvvh69aI7BfOpI42P5xLVeeS08IdV8wFtDWJHPPcfbApzbqIjzVe7C4sbAbb/v8ArgLcVqabuJB9wSPtbHSyRsD5WjY8gjn/AMYloa6VmTpBywsLB97c35wxUVkg6kcdgRYnm3+euAfBFYbncjgc/X8b4IWpMY0i592JOAMup56gOgVBcDVxfvijy/LVWns6XIJ5wDh5o9SkBhckbAb45Co2tApG1hcc42MaWve49D2xmW6RJjC7+t9sAOYdRAYccXN74ykpVMITprExNydI3wUxlJuSNHt6/fHLRyFb2FrC18ApFMBIzIFuBbZRqI+uN4qRgr9RGOrYEj++D3TbS5ckdwf7Y/dMODuAFNjYYAJYnACkqQCO+4398ctGyKmrzBja47fi+D40IYtvpFwDscfGXSt3sW4uFG2ACVlGonnexNxY/jGqVSsQBIA1z35t74I0EAEG5BvxgfpTlg5qhvwOkv44wGjgtKZFJKAAg3vuTb6frj7IiMBrNu97c/jGctDOyXkEZBUC4AHf6Y0gomjUBXdWb00n9SNsB9FOhfYm4uTsRbGkdOyodLMVN7kX3xylIRdQBc/8ik/rjpYnREsxAv8ALoUb39vpgNDE4eyNYr2vYnjH0xKQ2pQwtcahf9cfEJZS+u4J2P0xskUxGptOk7gA8/XAK58rpiSzPNG4uQUktYn0BuO+AJ/C9PJN1DV1G/Y6SL/S1rXxS9I6wHcHbjTjn4crv5QDubf4MBJt4KjSJUilbkH/AHb25tZtuThHWeCoVWUqZlC76RINJ273ub/W/wCmPSTA5Nw5AB7f/uOXgLdhc78bfvgIOl8HZA1OiVsaTzW2W6qAd72ta/Jv7c4LTwFkOkq0LEFr7Pe3/T6YrTQRnSvTuRci7YHkoR2kkW3ZXIG3bAJE8JZRTIqRxSqbWDk9gePbBUWR0aH5pNB2QEgWPrhtFS+YLcsRuLnGjUj6ewAv7DALUy+mgJWFdiALH+3bvjYLoUBQo23+U4MNPJpVmIW/NzcY3homKXU7E/1HAf/Z"/>
          <p:cNvSpPr>
            <a:spLocks noChangeAspect="1" noChangeArrowheads="1"/>
          </p:cNvSpPr>
          <p:nvPr/>
        </p:nvSpPr>
        <p:spPr bwMode="auto">
          <a:xfrm>
            <a:off x="0" y="-515938"/>
            <a:ext cx="1695450" cy="10572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data:image/jpeg;base64,/9j/4AAQSkZJRgABAQAAAQABAAD/2wBDAAkGBwgHBgkIBwgKCgkLDRYPDQwMDRsUFRAWIB0iIiAdHx8kKDQsJCYxJx8fLT0tMTU3Ojo6Iys/RD84QzQ5Ojf/2wBDAQoKCg0MDRoPDxo3JR8lNzc3Nzc3Nzc3Nzc3Nzc3Nzc3Nzc3Nzc3Nzc3Nzc3Nzc3Nzc3Nzc3Nzc3Nzc3Nzc3Nzf/wAARCAB/AMwDASIAAhEBAxEB/8QAGwAAAwEBAQEBAAAAAAAAAAAABAUGAwIHAQD/xAA7EAACAQIFAgQFAgUCBQUAAAABAgMEEQAFEiExE0EGIlFhFDJxgZGhsRUjUsHwB0IzYnLR4TWCkrLx/8QAFAEBAAAAAAAAAAAAAAAAAAAAAP/EABQRAQAAAAAAAAAAAAAAAAAAAAD/2gAMAwEAAhEDEQA/APYJNvX7YFdjewvgyUCxOF9TJHApklkCoNyzWsMB9ZyL+t7gYzZiV2UgHexwPDmVHMw6NXA5J2USrf8AHOM83kcZdK0cpjYaQSALgFgD9NicADm+cJGNEU7Rpq0mSPdifb6X/I9OQWznNcvZVqTBPC19DshGoc8i1j7WwDWJHI/VIa0axqtja12Oq32NsMEjSqopIXF0sSVtsNrg+2A1bxIs9NJA9O8UrKQDFJsCeN9scU7UUmmJI5QCQLl3HPFjft7Yk1qJoUmMwZhAis0lhY7XsLfXbBHxaIrK0jKYbSE6T5B9b7cYBpk9XLFm8EMctRdXjRXDDSVZgCpHJ2IxYVwZ4bBQx4/bHn9BWRiVmZGsLOkwPcG4/G2PQhIGiUmzEKLkDY/TATLPI8wupNwNLabAj69+MOaZUijVwp1mxONiY3YjUFVVvpNgPuMJc+zmSKqioaNyjqBJJIqg7HYLv77/AGwBniWob+C1OoAX0/8A3GIaOVwjhwTqckW7C2GGY5nVyUpjqKx3Q6bqVABNxgK6OkhsdwVsB6jAG5QoFfIfgpa9+mbIr6Qo2vfcc9sUEVRJFdUyCpUM5varOnc7t8/qb4U+Fp4oKt4ydIaJrHvtb88jFLAqwRrF1C2hFHzXvYWvucBhFVVRX/0VhYXs1Xcmwvb5sK/EWbzQUsVKcvennq5hFCqy69Y3uT5vl2t6m443w7g1U9OqNuy7agb3uScLGNIM0gIiAlpGaoIYXJSRXvb/AN1/x74BfWVNSMtohLRCJVCL1OprJOj9tj+MBPR1lTQTywRsqRIZNZHZdza/PGHUQjaioY8xhhmneRI44WkCq0nF+N7WYnfgHbjFN8LJo0sYlBuoUXa/qBx64CV8PnLpKOSpkiEdRTSFKgTC2hwbXA/pPIPvvgfxPm3TzbLMsp6e4qZW681t0RSuoKfW7Lcnbkc4XeJqbMaCSf4aFWbp2jkDg/EWIKlQ3DaVGqx7XHOCsmpp6+QS5vWU9NTU10MhdVaU6ltpuAAlym4JuTbbAfM3ymoiQyQsJYDex/pvzf0/b6YnhVS0siMY7SQkMVbbjF3WVGX0ldRJT5vE0AhfrhJFYxgsoVzvsAdrnbc4mfENTlU9XRw5JXUeYpVB9alrhGFt1K2sLE3tfAUfhrOUzaB0WNonhYKVLX54sfzhyySNbRxiO8HEwCGSnYNDVqpYO/mDLffj64tacFk8mkAG3ma2AbFrre97++JbOqpq2OXokGKIalJ4dhwfoP7X9MaVmYsKioZmm6LQsqqHtZrDf24P+HACsVRSCNG21rC398Atr6D+StRcaJANXJ0MRz9Cfx9DhY8stEdPVZd7gXOkfbg/jFLBJLLWlZgq05j4H9RP/bC/MKIpPPAj6oFayK63IBF7X++AGjYVkbmORUNhqVd72N7jfBcJshRlte67HkHv+uF0NGISGi20i4Or+1sMI5Glhj6iWmZSTpGw34vxf2+v1wCBuqBKttLyoFKXF10jt72GPrv1ZajY3mTpkiwtyd9+PNjnxTJIlJehqAtUgDBhpZBfYhrH0J4vxffBWV5Y8VFAslRJKzo0jVFuSbECx34IA37YDvL5Yo2SNiCwUKX06dR/bthxlObyGopqFUQU6J0mAG4YXP232t6YVvl7uYrlo2kUneMNptbnf39+MBxQikrDIHOhQGJJ/wBxFz/bAPqDODN4jzgwK0tNSw2KBdLl0JBUX7bHfvq9hgJ5Z2lDywus0x3d106ydwovvcAcegwo8KzvH4slVZVL1oczHs1tW4HvsftiscU5dZJdJvJ/Lv8A12PHva+AR5k0nwrxiOW+tT5lNgNQ745jo6sKH+EqCHayMFNmJOwBGxPth1mUQNDK1xqNgNt+RhbltTXxwJeslK9Uut99NiQDv6AWwG2RUs6VuuoiaNSG3dbE+v1sN8U8k0RVgZU0qmslyB5bc/TbnEnVVdRAqkZt0XjQkdQLbzW1AbckA+xtxhTFn00cg6ma1DqU0gwqdhuBuOxucBfrURLfqaNyove3mf5fue3r2wqrYKaeskljqE6kVOYhIjiyWYlgxvsP6j2sD2xKRZpXzVdRS1FfViwSRJDOT1ADpGwtuDb3sy4/HNhBKJGrZCSOlJ1BrUqzea173NgT725wBhSkiy6OSpJUSyCJWkkY63VlJYMT33IYc7Ec4FbJaQyKUqa1dJLC1XIQCfYn/N8BVWY1Bh+CCSTBCWHAAW+w127arenFztjiKsqxNFHS0M95JFVVRxsG4LLa4ub2G5IFxgEVdkxirp4op5jGG/lmSViwFgbD0Hbb2xkuRq6KJDGAo0jUlyO3ftsPxbDKSSpqqiWpkkjiliDXiGoE2tqbSR2Fj97ckYzmo8waJGlr3EFUCIj0tAZDezAk83vv7cbgYDvw7T0/hvMmqjF1oHiMU0ai5sxHmA72NvsSMUEdLS5OcrqGquu9RC7xwqlvKxjLWt2ABH3t3xP/AMErAsHxdVIkciMY5Te2zaWYm/AJH9sNKbIZlgoJ55XSanMi3QhrpfylTuOLd++AeeCMghowKueKMyomgMy7lreYi/4H0xaR7L3+6XwB4dQ/w2Az3JAsTbci/OG5iiNrzOLD3wCyVA0TDgsCNjucBSA6SDe3r9MbmRTGvmtcWvxa/wDbCnOM5ostKpUVOpnsQsZ1kg97YAiWURqXZgVXfddx+MYpmC1TTS1nXp0jX5UgPnFudTEBbe/OFlD4goa2oEFPIRLY6VYaS9uQN+fbBdfG80bIFgLg2BnTWtvoCPTAK8wz6OmpQaeGpRRYAyMjMfS2gsp9ze34wPB4hpJYpzWV1JRU7sQYHo5HSUaQSxddi3/LYmx47juWikWkl+Mmy8xqhZv5MgC2FybFzawufbfEzS5RD/Esry+Wv0zzyPTR6EOhAXJuwN+5HIOwXjsGmf5uubZgodzTRs5WTShVox5VuFPmX1Ax6JlctLNSoKGXqxRXhD7sQV23Lbk7c4nPEvWSuhy2vr6PMcwnqFRGpokZli2Bcnp6Yzck9/pvsVPmUWSCOiWcSOmoyJ5b6Lbea3zXAudyfQYDDN6uto6sOJAZYSCL3Ata24O1zf34wGtcAh1kMZkOpWU6UYH09Nxv7fbGJzN80Vq2moppEjjYyzQEWJK2Oo6bWA1XFri3OOI81aqhj6NOb9O9pDGwVtWk7dO5F+11IsNzfAYCtmoa+nqI11uP5i3XYHcHcfXj3xWeHMxasr6gS0snQllMsci7rG9raT72t+ThJ8eut+plVOqG6xlk3Udzsovf0FreuKvwFNU1VPVnLzTUkKSWEZjMu+kXNyw9vxgC68rLTGOMEtYXAU4nZGzSImmoqKVrbiQLsNzfm39Q/Bx6DNBm5CiGuowRzrpG49LiTC6UeJ4o2ZqzKmW5JcwupUfckYCArMtrq2QSmiqWKspMbx6VY2uCP/kwu3pvzc/ocvlSB5DltUpCjWpQu24sSo4J3PY9jigq/GWZUUMcckVNMoKo1XJMY4ybEs9iAQBbjvtv3wipvGWa0+Y664GeCHU0sUBVWkJGlSoJ3AuTbY977acAj8R1opFSCenENfULpXUpRwhcnYWBsxvfexsQdV8fMnzGpVVpq2WlkpZ21QieIEatjoZrkqObE37j0x6DS5iniXLZBR5fNULJH5TV2jjJJ0qCxP8AV6AkHtgKojafw8MnFOsuXSCfpVINngcxCZNLdvLq+tz9wV5O65l8XSCB1aN9cscm76eQwIBB7b3B9BijhpaHrKxaeOc2kBWH08oYnTt3te17HHl/hCsmnq+oczjy6XoxmKaZhbWDYi2wKsATa/Y8Ys8u8QyySU9DmlPPJOxEY+Em6sTjbzaQSSLnb8mw4BktBDIIi6wsS6xv1IyxuVv+/wDfBeQ5LR5pBLJXxmUJpjSJiWjRQgOlVNwBcngYXZdllW0klTDBmcZLr/xZwq6goBKqzXA2A97emKfwzTVdNDUrPA0J6o0XIN10gXuCcB3Pk2UwVS9eniSBKeV3LgEABkN7+m98TviujgSqgipDoiK3RVsAwKr7cb4aeKa6SacZTRSwRTVUUlKZpG+RnQSbKCCTZV5sN/bdNmM9XLT5e1VFBHMselRFIWBRbKG3AO9r9+DvgPtDmVfRqsS1OuIMFAaIHb0FrfnFTS18dXAksTwoCBdJQNSkgGxF9jYjbEjS0VRVQs1PTzVEkLq2iPSN7GxufofyPQ4MpsjzSKKwoZWBNxqMVxfsSRv9fSw7YDSsVp4gqyFLjc3t9rYic48N11XmAXU/SfYyRsAAPe/17YtjLIztIsTsrNeyKTb8YLpKOnqYeq2ZRPdtHRpbvJew23A0ncbkW3wHnOU/6Y5pmeYtFDVQQQIQC+5LWsbWt6b37XG24GKnMaBvCNDEc8zOpqChjWS8yghSbbEoSxAubWJ+W7b49DoqdsqyyX4WBVrGiZliAL9MWJW/cknnuTfEvHlQkqVlzbNKuQxzNK0UkcQaQgELZbX3udmvYG3c2BP43pKOk8PUlbktW1alRUFUL6ToKBiRdbDYqQR+uPM8zV46GuqZZjrmpoIoY41a1iyOXJ20gaLAG5u3sMe4y1uXyZPJT6aenymnYmSWQ/IRckqe7b3J45+/kkzwPmkAjMSqwlp46RSTIYmVyoKhRa/lsAL8C2AKySqz+ro6aig6bSV7qpbporzXY21Pa+kkfr64s4ckyLwnXxSZmIMxzJt5U0mUobAqqRDcm1vMRfg7DGGcZdX07w0+Z1Sx5PSQMt4KcgUhBUKhO5ZmOqzLexO4PY/Ls0Wm1LnEFTqmZXkraaLz1ChFW0lgCfKQNrna/a+A/QV9PV5jWzrSmSRqQy0tDIAZF1i4XRfY6ALDa+gDtiLp0r818TS0VRtJAHapZ5FisWJsCbEgDjSLm9t9icNc18RRS+IqGro6WaWrgrndalW0xCFlAe/cW07bcE23sC88JxxPPmdbEqq9TMliAAdFiVPGwN7j9zzgEByJZuvFAkJeMAF1roxfnYEjc/XFB4Oiqcp1UMEdMTOxcvNUI2kBfVAR6YbnRFPIzzaw4GoOgYC1/wDv+mM55qad42IiKREtYwbMSLevv6YBw01cImKJRGy7gSHfbjjER4vObTJDXyU5jpoqdagyQSsIwAWP8wkWawtYWPO3s4mmpQjH4SnJ1EHVCAP2woVyIUV6eBgRYhdXmNhuRgJec53UJ8VFDTVkSOp1s4GpT7Egg3J3t2+XFBlOQw1FXBl9blzNFmtOT1ww1wBNJVhxdQx821jrUeuDFknRFijnIWNdKq0aEW2244sMERU+ZS1FDTrJTrUV8RnhjAWzKLE9tvmG1+xtexwElFqyLxG2XeIZVio5qlfi5We4uLFJtjaxIXa22xNrHDDPfE8FKK7LqKohpqOrGhpFN2fQWRVjvbylNF27e++C/EfhuvKpS1MtO9wBLIpP8r3J4uSwPrxxsMSVPlLwZ7URIECrTGJmNjp0tqvve97/ALfYFnh/Mocq8QxvGp6TKITCBqYIWPre5APfbb749hyuqp5USrhp9eoHTLHAA3JB39LjHkWfGQUlNHRtoZV02iOkErs1xxuSrXue4+tr4YrK2bKI6aaCtieljSN3eVUgPYWO5vtuANsBS1uZUYVIKpKj+dJZVKMpNt737ceuJo55mVNmfxc8jSxUdQVWnE7XZXvseLgADY33Aw2ny2sn+HbrQA676ZJrnbcr8o3tvY22wBXyzUgejqyoYOxCGONm1Fl78jcSXIPJFuDgC/EFfLVZuqRVbQWlUxaYrlWEWxFyRyxFjfCXIqySroYvih/NjjCKQLHSpI0n6HVv74GzKsnjrhMZIeiwPTiewZlPLNtsRZbY/ZJWUFTXx/CV0LSaxHYsBYE3vv78/XAeg+GA2X/FGpUKJLBArKeNV+/vihGZ068g397H9mx31EkZSrKVPDg3BF8aKzgfOcBFDxD4fpeqs2YQI0DBHGq92NzYevB4wly6PP6egzKvyanSjjqJWqEWVCaicFr790FuBzvbbD+k8KZEGEv8NpnZW1JqiFk+gw7kliT5nG/a+5PtgJKbxJmU1IYqajm6cMLT1RC9JYQouQdf+47/ADX4wDBnNFW1NNCivFRT6TOVbU92aw1tybG9wLDnY99s98O57meb1cpz5IsrmUItMIyR0tI1KRxueTzz2ONa7LqIUkNJHr6UESRmOGyCoRbBVftyAf8AwcBK/wCqfiCGumg8OZTr+EiIafSNntxb13F/thfk1FWZNmfhauzKJ1Bm6sZZTfQdQF99jsDbsCOOMVdHNSVue0FJX5AotJ0qeWXR5WAuCNtlFubH1FiNmf8AqFl8ud12X0WXdOcU8JCLExD9S/NrHbje+1t9iSAYeI6OXNPEEJ6EYyxlWrkmZ9KzuoAEJYXO1g1u4ZrYVeNMwpcrjmqkq2gZYBqTUChkAOlNJ2LEdvre4GMPEuY1fhPL0oTVvX51L8yRMVggBFySo+Y2tseedhtjzTO2zLMYErKylHRjVgUZbuFIBJC/7fqLG/tgPQfBNRRV+X1hmhhqI36ZDsAdS2uAfSxHHINz3w9jkgoqT4PLYYKOJdwsZUAf5fHkmW0niHK0gny3UBpDJLC6lXU+ov5hbsfU2xS0/izqVcFPmlFHTTuLmUtpXVfbUCNr/cYCw1synURts2je4Pe3pjN5EVlBcXsPKTbC6Wd0syvDEeSWHmuPTt3wDU1FQQ/UJOk7k7AX7HAPJ5dUdi4UepYb+wAwFMdVihR1HCq+/wCPXC0tPKdJKgNzGU339Lb7frj6tJPGzHqnc9wRfje/03wBQqR8yK25N7yWIxWeHEiky6gqaiIfGCZooZWP/DW7FL++rWAP+be/GIxm6YAkKFhv5Y9vza3phpk+YR1eT0sEyGOllrC1pFFro7LbfcXKkDvc9trgyrpqlZ46erpypkhlmGpQsjOCo/3HUPnax52a9xbERmwbLq+ukTrST1LlZdCswhAI8oNt/U29bWxQ5hLSmqmlqIJIj0rpPNIZNOx8pNvNuADe9x9sS+fB8zz9TSNKqwher0ZbSSEXLkG+5LMNvRLjci4GeAYDVrSZjPSiT4eGWdFkUy+ZCTqAHzWup9boLcYrI51kUU8SSsZNYTqMuhXI8xe297rqIseLCwwi8K5xSCmFVEy09HITTpLqssfyllc2upZQLE7WB3xT0s0E6yCONJenECugK4ldmXUyC9j7Df2IvfAaz0sUKTS1DLO9PJomZnZnZ9VkfTvbzHtbY+2kRvjrIsxirJq8w6kQag80Tki3Oll233Nj3Ppthh4izaOgoqOjETx9WcSSIRZ7o3LiwBB3IYAEhSD6EjwdnS12X19LUlpaSWUqI3UKVdidJ2Xa5ubdhf6YDznL/DueZtK8lHQ00wuXI6qhjYDffe/b9PS65cvneVo5opY51GqVHQK0JI5IPH398UZTNfDWdCmmqJIFkJWnqAQFIv8AMDYg2GxHtvzi0hzZcxelOeZNS1pcqPilIRkViBrZbXAHJscBLeHc8z+hpUoaPMh09wWGldPY7sLA8bA3J3tzj1XKKzOZqCKSSehqCw/4gcH86bC+OoMjyumkaany+BHbk6dV7fXDCHrwRhItKqOwtgA5aKeFFjgmaQnfz3AsffA8tJOkTT1MsMKD+s6iT+5w4d6gSovQkePu2obY6iZZkICrIL7ixOk4CUno4KxXEvVhF/LKsRAf0O4/fCl8oy+ObSuaMzs1rJIg377EHF2aWMEBHnQKLeWeUAfrjhqOrsWhn/22PVUNc/8AVz+cB5lnfwVF/KSolknUG4YWt6HUtrYxyjxRmmTQH+EzJFE9hoqlMoFv6STcbD1tti4znw/FW9RpaWnWZxvLEbEH33txiZbwVWq7tG8IS9gGiv8As3OAn66umFUZpnMs07szyMTc33JtfYe3tgFjKZSR273O9jwcUyeE8xjkBkmhEduBCxv7Gx/f0xtHktOCwLIZeI4xG25vxx+v3wE7SUjUNPFBGJXVwSNa6Qlrgqp4Ivf0t2xhH8hhnOuHTa7Ldf174oK7J3oX6k9a6wNfTDIW6cbE3JUEjSSbE7C9uThBWQinFoWMwAGlkBIt9D9PTvgN6GVqWmZPi5amIy6Y4ynnCegcngWOx5AFjfbG6ysESWlcGF+GFwbfS1sLIYKuZuoaGoVAwOvSynkG/sb8dxhjGjrBGIKGqVbjVG9wAdvffjAFxymMXKySeXu1tvXfbvjRKjyu7Qm+wOpr77X/AGGMqSmlkkLagoBF1YEcWsPxfnvbBS0rMRsrMTq24tv6m3OABzotLRyLE5V2XaTYBQCCTe/bnGvhTPaeaV8vmo3kymZbrMqFunKNtZFt1bygjsQCOLgXxDDPGIEVIykhHUhJs8oBBsp42AY2+u+DaF6T4CKenlC0oUNGyEqiC9hbi30O+AMzjw9nENJJLl9PTz64wypFUmQc3Bsba12tfcb/AGwg8PhY6ZmvI9RYzMDfUpJ+Zhbbf98XPhjM4oytJWSEU0nmjkU7wv6r3HAuPr9wvElUuWeJYoo6N48xkOkVVLMFRiCPnXmxUgk/bbcgEeQxUlLm+ZuBHMlQWSry5wGjkBsRva4NzcehY8g4o6PIaSonE2T11RCY1stNVIxMIN9ldSdud7HbvhhmFRR1zCSr0SCMMFljAVtPA0OALggXsCd9rHa6HO6qipqV1lqWp2Zf5bPMEkRedV1tY/S3174DXNPCFZXQOs9ZTrsAJTO50heALptb9PvhNTZa3hgrJJm2Xy0UsojKEM8jseBY2BHJOoEDc4IyLxd4pfK5ssoZvjKp0ZVrJtLCkFwFJO+snzW27DbnHyhyKukqvjM7zFa6cG6lkGkN/UFsBf3IOApckp8vz/LI8mzajSrjJaSoMhu0LkXZw9thfsd+fTENlsw/i1TQZDTV00Ak0k1qhJY0uAXIABAPYNv3+lbRU60s0kvxEzu+1yqxnRYjT5AARueQT78WfU+arGGYowcnfg3H1wDDLkkXLqVHB1LHpNxY2BIA+tgMFi1rG9xhBJm7aiRezbAnt9cHUuYl4rsu9zzgCamrh3jmhkLcgFb+ncffHIaM6WWOSMWBOldh+cdNHHPHpkU2Y3B0jGPwKLGVVroo40jf74DXqJGXOuUg2BjZTb840jqUb5kF+CBY/jfCqWIwTLqRbXuCFOw9/N9cEy1ZUj+YTcb6UuQPzgDbxb6SeLfLfkeo+mBSJSBodfMt1At/nbA3xaHTsR3v02Hb1x0KhWt0irWHysLW339+/wCmAJkjbTYjyAi9uT63wHPSy1Ebo9TJGzH54gAbX4Gx398FJLqBdQo4/wBoxqJCunY7kb/jAS7eEKV6sNURrOAhUioMkhtfa4LW79rffDOn8N5fBThDltMxtpJSJtwD6sT++GXmCNpJVbb+UWI/TGbQ6ikrF0c2DFJPLYcbXOA2iyrLkQERaEPyhFA/IGP02V07Op8zJYg6iCMCpJLGARWTxggDS4DA+/HvgkSVqm8FRCQST5k2P4IwAsmQ0LDSEYSAizLYYwn8Pxsw6MiaeN+SfTDX4qZNPxUIXjeKTUAf0x0ai6BI9TNa+lew+t8BMVGXROvSqCJBG/8ALVjuDvzvxY4U1WT5cJWcTFbi7RR6dNyb8AXHHr68Ypq+GO7PLRSyf9T2F/8AD6Ynaylo2TqNlABa7HdhY78W+nNsB8aShpYwi9RFj8qSRvYqe2/rbvjOly3KJK+SuAkklldpJJJJGLMx2Nyb4EFdk66BJSOratICNJqJvbYWtjA5nR0svXpZquAOA38yPUvqTfnm3bANc0zWnerTKqWe1TKCNInClRpvcXH7Dex4scfMs8P5fRAVVVEtXWnaSpqNLsfcf5f684m1zinSZpFpUV5WZ2mKHqNfudzfiwG3AHbHc1c7M8weVwqagD2BJFzcjfY8H9MAT4dlaira6ieERrHI0mpjuwvpXvxYdvvh69aI7BfOpI42P5xLVeeS08IdV8wFtDWJHPPcfbApzbqIjzVe7C4sbAbb/v8ArgLcVqabuJB9wSPtbHSyRsD5WjY8gjn/AMYloa6VmTpBywsLB97c35wxUVkg6kcdgRYnm3+euAfBFYbncjgc/X8b4IWpMY0i592JOAMup56gOgVBcDVxfvijy/LVWns6XIJ5wDh5o9SkBhckbAb45Co2tApG1hcc42MaWve49D2xmW6RJjC7+t9sAOYdRAYccXN74ykpVMITprExNydI3wUxlJuSNHt6/fHLRyFb2FrC18ApFMBIzIFuBbZRqI+uN4qRgr9RGOrYEj++D3TbS5ckdwf7Y/dMODuAFNjYYAJYnACkqQCO+4398ctGyKmrzBja47fi+D40IYtvpFwDscfGXSt3sW4uFG2ACVlGonnexNxY/jGqVSsQBIA1z35t74I0EAEG5BvxgfpTlg5qhvwOkv44wGjgtKZFJKAAg3vuTb6frj7IiMBrNu97c/jGctDOyXkEZBUC4AHf6Y0gomjUBXdWb00n9SNsB9FOhfYm4uTsRbGkdOyodLMVN7kX3xylIRdQBc/8ik/rjpYnREsxAv8ALoUb39vpgNDE4eyNYr2vYnjH0xKQ2pQwtcahf9cfEJZS+u4J2P0xskUxGptOk7gA8/XAK58rpiSzPNG4uQUktYn0BuO+AJ/C9PJN1DV1G/Y6SL/S1rXxS9I6wHcHbjTjn4crv5QDubf4MBJt4KjSJUilbkH/AHb25tZtuThHWeCoVWUqZlC76RINJ273ub/W/wCmPSTA5Nw5AB7f/uOXgLdhc78bfvgIOl8HZA1OiVsaTzW2W6qAd72ta/Jv7c4LTwFkOkq0LEFr7Pe3/T6YrTQRnSvTuRci7YHkoR2kkW3ZXIG3bAJE8JZRTIqRxSqbWDk9gePbBUWR0aH5pNB2QEgWPrhtFS+YLcsRuLnGjUj6ewAv7DALUy+mgJWFdiALH+3bvjYLoUBQo23+U4MNPJpVmIW/NzcY3homKXU7E/1HAf/Z"/>
          <p:cNvSpPr>
            <a:spLocks noChangeAspect="1" noChangeArrowheads="1"/>
          </p:cNvSpPr>
          <p:nvPr/>
        </p:nvSpPr>
        <p:spPr bwMode="auto">
          <a:xfrm>
            <a:off x="0" y="-515938"/>
            <a:ext cx="1695450" cy="10572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4" name="Picture 8" descr="http://letsplayhistory.org/wp-content/uploads/2010/03/Jousting1_KarensWhimsyP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4648200"/>
            <a:ext cx="3552731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Renaissance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Sculpture</a:t>
            </a:r>
          </a:p>
          <a:p>
            <a:r>
              <a:rPr lang="en-US" dirty="0" smtClean="0"/>
              <a:t>Painters</a:t>
            </a:r>
          </a:p>
          <a:p>
            <a:pPr lvl="1"/>
            <a:r>
              <a:rPr lang="en-US" dirty="0" smtClean="0"/>
              <a:t>Realism</a:t>
            </a:r>
          </a:p>
          <a:p>
            <a:r>
              <a:rPr lang="en-US" dirty="0" smtClean="0"/>
              <a:t>Poetry </a:t>
            </a:r>
          </a:p>
          <a:p>
            <a:r>
              <a:rPr lang="en-US" dirty="0" smtClean="0"/>
              <a:t>Music </a:t>
            </a:r>
          </a:p>
          <a:p>
            <a:endParaRPr lang="en-US" dirty="0"/>
          </a:p>
        </p:txBody>
      </p:sp>
      <p:pic>
        <p:nvPicPr>
          <p:cNvPr id="28674" name="Picture 2" descr="http://laurashefler.net/arthistory2010/wp-content/uploads/2010/07/last_supper_davinc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057400"/>
            <a:ext cx="4886325" cy="258763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38600" y="4267200"/>
            <a:ext cx="24384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By Leonardo </a:t>
            </a:r>
            <a:r>
              <a:rPr lang="en-US" sz="1100" dirty="0" err="1" smtClean="0">
                <a:solidFill>
                  <a:schemeClr val="bg1"/>
                </a:solidFill>
              </a:rPr>
              <a:t>da</a:t>
            </a:r>
            <a:r>
              <a:rPr lang="en-US" sz="1100" dirty="0" smtClean="0">
                <a:solidFill>
                  <a:schemeClr val="bg1"/>
                </a:solidFill>
              </a:rPr>
              <a:t> Vinci c. 1495-98</a:t>
            </a:r>
          </a:p>
          <a:p>
            <a:endParaRPr lang="en-US" dirty="0"/>
          </a:p>
        </p:txBody>
      </p:sp>
      <p:pic>
        <p:nvPicPr>
          <p:cNvPr id="28676" name="Picture 4" descr="http://t1.gstatic.com/images?q=tbn:ANd9GcTL_VRr2WpyazL71QUZjrkGnp6biI20PIcMcP1Es0Bjlce6_pF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4235450"/>
            <a:ext cx="2195623" cy="2622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www.scitechantiques.com/Galileo_telescope/AAAAgalileo_telesco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58418"/>
            <a:ext cx="2362200" cy="3299582"/>
          </a:xfrm>
          <a:prstGeom prst="rect">
            <a:avLst/>
          </a:prstGeom>
          <a:noFill/>
        </p:spPr>
      </p:pic>
      <p:pic>
        <p:nvPicPr>
          <p:cNvPr id="27650" name="Picture 2" descr="http://abouttmc.com/wp-content/uploads/2012/05/gutenber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903084"/>
            <a:ext cx="2971800" cy="295491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of the Renaissance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Gutenberg’s printing press</a:t>
            </a:r>
          </a:p>
          <a:p>
            <a:pPr algn="ctr"/>
            <a:r>
              <a:rPr lang="en-US" dirty="0" smtClean="0">
                <a:solidFill>
                  <a:srgbClr val="00B050"/>
                </a:solidFill>
              </a:rPr>
              <a:t>Astrolabe</a:t>
            </a:r>
          </a:p>
          <a:p>
            <a:pPr algn="ctr"/>
            <a:r>
              <a:rPr lang="en-US" dirty="0" smtClean="0">
                <a:solidFill>
                  <a:srgbClr val="00B050"/>
                </a:solidFill>
              </a:rPr>
              <a:t>Portable clock</a:t>
            </a:r>
          </a:p>
          <a:p>
            <a:pPr algn="ctr"/>
            <a:r>
              <a:rPr lang="en-US" dirty="0" smtClean="0">
                <a:solidFill>
                  <a:srgbClr val="00B050"/>
                </a:solidFill>
              </a:rPr>
              <a:t>Telescope improvements</a:t>
            </a:r>
          </a:p>
          <a:p>
            <a:pPr algn="ctr"/>
            <a:r>
              <a:rPr lang="en-US" dirty="0" smtClean="0">
                <a:solidFill>
                  <a:srgbClr val="00B050"/>
                </a:solidFill>
              </a:rPr>
              <a:t>Exploration (ex. Christopher Columbus)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27654" name="Picture 6" descr="http://t0.gstatic.com/images?q=tbn:ANd9GcQ0Ssu3KNv3va_bEIivt4mFRsD0QV50uPYO4MbbO4AiteRBKkz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018" y="1447800"/>
            <a:ext cx="1554632" cy="1924050"/>
          </a:xfrm>
          <a:prstGeom prst="rect">
            <a:avLst/>
          </a:prstGeom>
          <a:noFill/>
        </p:spPr>
      </p:pic>
      <p:pic>
        <p:nvPicPr>
          <p:cNvPr id="27658" name="Picture 10" descr="http://marineinsight.com/wp-content/uploads/2010/11/nina-pi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4495800"/>
            <a:ext cx="2695575" cy="1813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146</TotalTime>
  <Words>338</Words>
  <Application>Microsoft Office PowerPoint</Application>
  <PresentationFormat>On-screen Show (4:3)</PresentationFormat>
  <Paragraphs>65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Median</vt:lpstr>
      <vt:lpstr>How does creativity change the world? </vt:lpstr>
      <vt:lpstr>What is the Renaissance?  </vt:lpstr>
      <vt:lpstr>The Renaissance is…</vt:lpstr>
      <vt:lpstr>Before the Renaissance…</vt:lpstr>
      <vt:lpstr>Renaissance </vt:lpstr>
      <vt:lpstr>What came out of the Renaissance?</vt:lpstr>
      <vt:lpstr>Life during the Renaissance</vt:lpstr>
      <vt:lpstr>Renaissance Art</vt:lpstr>
      <vt:lpstr>Technology of the Renaissance</vt:lpstr>
      <vt:lpstr>Michelangelo</vt:lpstr>
      <vt:lpstr>Sistine Chapel  </vt:lpstr>
      <vt:lpstr>Directions</vt:lpstr>
      <vt:lpstr>Reflection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does creativity change the world? </dc:title>
  <dc:creator>Carrie</dc:creator>
  <cp:lastModifiedBy>st</cp:lastModifiedBy>
  <cp:revision>15</cp:revision>
  <dcterms:created xsi:type="dcterms:W3CDTF">2012-09-26T22:12:09Z</dcterms:created>
  <dcterms:modified xsi:type="dcterms:W3CDTF">2012-09-27T14:58:25Z</dcterms:modified>
</cp:coreProperties>
</file>